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11879263" cy="13679488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74"/>
  </p:normalViewPr>
  <p:slideViewPr>
    <p:cSldViewPr snapToGrid="0" snapToObjects="1">
      <p:cViewPr>
        <p:scale>
          <a:sx n="33" d="100"/>
          <a:sy n="33" d="100"/>
        </p:scale>
        <p:origin x="1956" y="-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089150" y="1143000"/>
            <a:ext cx="2679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‹Nr.›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089150" y="1143000"/>
            <a:ext cx="26797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100">
                <a:latin typeface="Arial"/>
                <a:ea typeface="Arial"/>
                <a:cs typeface="Arial"/>
                <a:sym typeface="Arial"/>
              </a:rPr>
              <a:t>Please cite as: Haddaway NR, Macura B, Whaley P, and Pullin AS. 2017. ROSES flow diagram for systematic maps. Version 1.0. DOI: 10.6084/m9.figshare.6085940</a:t>
            </a:r>
            <a:endParaRPr sz="1100"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i="1">
              <a:solidFill>
                <a:srgbClr val="000000"/>
              </a:solidFill>
            </a:endParaRPr>
          </a:p>
        </p:txBody>
      </p:sp>
      <p:sp>
        <p:nvSpPr>
          <p:cNvPr id="87" name="Google Shape;87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890945" y="2238751"/>
            <a:ext cx="10097400" cy="4762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95"/>
              <a:buFont typeface="Calibri"/>
              <a:buNone/>
              <a:defRPr sz="779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484908" y="7184899"/>
            <a:ext cx="8909400" cy="3302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ctr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None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1599895" y="2858300"/>
            <a:ext cx="8679438" cy="1024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3985469" y="5244003"/>
            <a:ext cx="11592793" cy="256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211790" y="2756703"/>
            <a:ext cx="11592793" cy="75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body" idx="1"/>
          </p:nvPr>
        </p:nvSpPr>
        <p:spPr>
          <a:xfrm>
            <a:off x="816700" y="3641531"/>
            <a:ext cx="102459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" name="Google Shape;25;p3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6" name="Google Shape;26;p3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>
            <a:off x="810513" y="3410377"/>
            <a:ext cx="10245900" cy="56901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795"/>
              <a:buFont typeface="Calibri"/>
              <a:buNone/>
              <a:defRPr sz="7794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>
            <a:off x="810513" y="9154494"/>
            <a:ext cx="10245900" cy="29923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598"/>
              <a:buFont typeface="Arial"/>
              <a:buNone/>
              <a:defRPr sz="259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338"/>
              <a:buFont typeface="Arial"/>
              <a:buNone/>
              <a:defRPr sz="2338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rgbClr val="888888"/>
              </a:buClr>
              <a:buSzPts val="2079"/>
              <a:buFont typeface="Arial"/>
              <a:buNone/>
              <a:defRPr sz="207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816699" y="3641531"/>
            <a:ext cx="50487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body" idx="2"/>
          </p:nvPr>
        </p:nvSpPr>
        <p:spPr>
          <a:xfrm>
            <a:off x="6013877" y="3641531"/>
            <a:ext cx="50487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9" name="Google Shape;39;p5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818247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818248" y="3353375"/>
            <a:ext cx="5025600" cy="1643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None/>
              <a:defRPr sz="233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818248" y="4996813"/>
            <a:ext cx="5025600" cy="734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body" idx="3"/>
          </p:nvPr>
        </p:nvSpPr>
        <p:spPr>
          <a:xfrm>
            <a:off x="6013878" y="3353375"/>
            <a:ext cx="5050200" cy="16433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None/>
              <a:defRPr sz="2338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4"/>
          </p:nvPr>
        </p:nvSpPr>
        <p:spPr>
          <a:xfrm>
            <a:off x="6013878" y="4996813"/>
            <a:ext cx="5050200" cy="7349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7" name="Google Shape;47;p6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8" name="Google Shape;48;p6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818246" y="911965"/>
            <a:ext cx="3831300" cy="3191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57"/>
              <a:buFont typeface="Calibri"/>
              <a:buNone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5050234" y="1969596"/>
            <a:ext cx="6013800" cy="9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9256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4157"/>
              <a:buFont typeface="Arial"/>
              <a:buChar char="•"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59549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42659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9357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9357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9357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818246" y="4103846"/>
            <a:ext cx="3831300" cy="7602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819"/>
              <a:buFont typeface="Arial"/>
              <a:buNone/>
              <a:defRPr sz="181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559"/>
              <a:buFont typeface="Arial"/>
              <a:buNone/>
              <a:defRPr sz="15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818246" y="911965"/>
            <a:ext cx="3831300" cy="31918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57"/>
              <a:buFont typeface="Calibri"/>
              <a:buNone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5050234" y="1969596"/>
            <a:ext cx="6013800" cy="972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4157"/>
              <a:buFont typeface="Arial"/>
              <a:buNone/>
              <a:defRPr sz="415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None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None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None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818246" y="4103846"/>
            <a:ext cx="3831300" cy="76029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2079"/>
              <a:buFont typeface="Arial"/>
              <a:buNone/>
              <a:defRPr sz="207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819"/>
              <a:buFont typeface="Arial"/>
              <a:buNone/>
              <a:defRPr sz="181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559"/>
              <a:buFont typeface="Arial"/>
              <a:buNone/>
              <a:defRPr sz="155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1299"/>
              <a:buFont typeface="Arial"/>
              <a:buNone/>
              <a:defRPr sz="1299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16700" y="728309"/>
            <a:ext cx="10245900" cy="2644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716"/>
              <a:buFont typeface="Calibri"/>
              <a:buNone/>
              <a:defRPr sz="5716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16700" y="3641531"/>
            <a:ext cx="10245900" cy="8679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459549" algn="l" rtl="0">
              <a:lnSpc>
                <a:spcPct val="90000"/>
              </a:lnSpc>
              <a:spcBef>
                <a:spcPts val="1299"/>
              </a:spcBef>
              <a:spcAft>
                <a:spcPts val="0"/>
              </a:spcAft>
              <a:buClr>
                <a:schemeClr val="dk1"/>
              </a:buClr>
              <a:buSzPts val="3637"/>
              <a:buFont typeface="Arial"/>
              <a:buChar char="•"/>
              <a:defRPr sz="3637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2659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3118"/>
              <a:buFont typeface="Arial"/>
              <a:buChar char="•"/>
              <a:defRPr sz="311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93572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598"/>
              <a:buFont typeface="Arial"/>
              <a:buChar char="•"/>
              <a:defRPr sz="259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77063" algn="l" rtl="0">
              <a:lnSpc>
                <a:spcPct val="90000"/>
              </a:lnSpc>
              <a:spcBef>
                <a:spcPts val="650"/>
              </a:spcBef>
              <a:spcAft>
                <a:spcPts val="0"/>
              </a:spcAft>
              <a:buClr>
                <a:schemeClr val="dk1"/>
              </a:buClr>
              <a:buSzPts val="2338"/>
              <a:buFont typeface="Arial"/>
              <a:buChar char="•"/>
              <a:defRPr sz="2338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16699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935006" y="12678861"/>
            <a:ext cx="40092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389730" y="12678861"/>
            <a:ext cx="2672700" cy="7282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59"/>
              <a:buFont typeface="Arial"/>
              <a:buNone/>
              <a:defRPr sz="1559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‹Nr.›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13"/>
          <p:cNvCxnSpPr/>
          <p:nvPr/>
        </p:nvCxnSpPr>
        <p:spPr>
          <a:xfrm>
            <a:off x="184879" y="11276489"/>
            <a:ext cx="11484900" cy="0"/>
          </a:xfrm>
          <a:prstGeom prst="straightConnector1">
            <a:avLst/>
          </a:prstGeom>
          <a:noFill/>
          <a:ln w="38100" cap="flat" cmpd="sng">
            <a:solidFill>
              <a:srgbClr val="BFBFB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90" name="Google Shape;90;p13"/>
          <p:cNvSpPr/>
          <p:nvPr/>
        </p:nvSpPr>
        <p:spPr>
          <a:xfrm>
            <a:off x="2486489" y="4504806"/>
            <a:ext cx="8544000" cy="2168400"/>
          </a:xfrm>
          <a:prstGeom prst="rect">
            <a:avLst/>
          </a:prstGeom>
          <a:solidFill>
            <a:srgbClr val="D8E2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" name="Google Shape;91;p13"/>
          <p:cNvSpPr/>
          <p:nvPr/>
        </p:nvSpPr>
        <p:spPr>
          <a:xfrm>
            <a:off x="184879" y="790328"/>
            <a:ext cx="573900" cy="20229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3"/>
          <p:cNvSpPr txBox="1"/>
          <p:nvPr/>
        </p:nvSpPr>
        <p:spPr>
          <a:xfrm rot="-5400000">
            <a:off x="-511607" y="1542767"/>
            <a:ext cx="19668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Searching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3"/>
          <p:cNvSpPr/>
          <p:nvPr/>
        </p:nvSpPr>
        <p:spPr>
          <a:xfrm>
            <a:off x="1314425" y="790328"/>
            <a:ext cx="5007300" cy="12192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identified through database searching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631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3"/>
          <p:cNvSpPr/>
          <p:nvPr/>
        </p:nvSpPr>
        <p:spPr>
          <a:xfrm>
            <a:off x="6662280" y="790328"/>
            <a:ext cx="5007300" cy="12192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identified through other sources, listed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0)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13"/>
          <p:cNvSpPr/>
          <p:nvPr/>
        </p:nvSpPr>
        <p:spPr>
          <a:xfrm>
            <a:off x="2537523" y="3456462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after duplicates removed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315)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13"/>
          <p:cNvSpPr/>
          <p:nvPr/>
        </p:nvSpPr>
        <p:spPr>
          <a:xfrm>
            <a:off x="184879" y="3456461"/>
            <a:ext cx="573900" cy="71100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3"/>
          <p:cNvSpPr txBox="1"/>
          <p:nvPr/>
        </p:nvSpPr>
        <p:spPr>
          <a:xfrm rot="-5400000">
            <a:off x="-3055307" y="6752572"/>
            <a:ext cx="70542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Screening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13"/>
          <p:cNvSpPr/>
          <p:nvPr/>
        </p:nvSpPr>
        <p:spPr>
          <a:xfrm>
            <a:off x="2537523" y="4564825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after title screening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315)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13"/>
          <p:cNvSpPr/>
          <p:nvPr/>
        </p:nvSpPr>
        <p:spPr>
          <a:xfrm>
            <a:off x="2537523" y="567318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Records after abstract screening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132)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3"/>
          <p:cNvSpPr/>
          <p:nvPr/>
        </p:nvSpPr>
        <p:spPr>
          <a:xfrm>
            <a:off x="2537523" y="6788063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Articles retrieved at full text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126)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13"/>
          <p:cNvSpPr/>
          <p:nvPr/>
        </p:nvSpPr>
        <p:spPr>
          <a:xfrm>
            <a:off x="2537523" y="789512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Articles after full text screening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75)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13"/>
          <p:cNvSpPr/>
          <p:nvPr/>
        </p:nvSpPr>
        <p:spPr>
          <a:xfrm>
            <a:off x="6662280" y="3456462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Duplicates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316)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3"/>
          <p:cNvSpPr/>
          <p:nvPr/>
        </p:nvSpPr>
        <p:spPr>
          <a:xfrm>
            <a:off x="6662280" y="4564825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Excluded titles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0)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13"/>
          <p:cNvSpPr/>
          <p:nvPr/>
        </p:nvSpPr>
        <p:spPr>
          <a:xfrm>
            <a:off x="6662280" y="567318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Excluded abstracts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183)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5" name="Google Shape;105;p13"/>
          <p:cNvSpPr/>
          <p:nvPr/>
        </p:nvSpPr>
        <p:spPr>
          <a:xfrm>
            <a:off x="6662280" y="6788063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Unretrievable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full texts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(Not accessible,  n = 6; Not found, n = 0)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6" name="Google Shape;106;p13"/>
          <p:cNvSpPr/>
          <p:nvPr/>
        </p:nvSpPr>
        <p:spPr>
          <a:xfrm>
            <a:off x="6662280" y="7923705"/>
            <a:ext cx="3784200" cy="2643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Excluded full texts, with reasons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51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  Excluded on:</a:t>
            </a: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Not Inuit (n = 5)</a:t>
            </a: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Arial"/>
                <a:cs typeface="Calibri"/>
                <a:sym typeface="Calibri"/>
              </a:rPr>
              <a:t>No interviews (n </a:t>
            </a:r>
            <a:r>
              <a:rPr lang="en-GB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= 8)</a:t>
            </a: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Arial"/>
                <a:cs typeface="Calibri"/>
                <a:sym typeface="Calibri"/>
              </a:rPr>
              <a:t>N</a:t>
            </a:r>
            <a:r>
              <a:rPr lang="en-GB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o climate change perception (n = 24)</a:t>
            </a: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Not community-based (n = 3)</a:t>
            </a: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r>
              <a:rPr lang="en-GB" sz="1600" b="0" i="0" u="none" strike="noStrike" cap="none" dirty="0">
                <a:solidFill>
                  <a:schemeClr val="dk1"/>
                </a:solidFill>
                <a:latin typeface="Calibri"/>
                <a:ea typeface="Arial"/>
                <a:cs typeface="Calibri"/>
                <a:sym typeface="Calibri"/>
              </a:rPr>
              <a:t>Mixed studies (both u</a:t>
            </a:r>
            <a:r>
              <a:rPr lang="en-GB" sz="16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rban and remote communities) (n = 11)</a:t>
            </a:r>
            <a:endParaRPr lang="en-GB" sz="1600" b="0" i="0" u="none" strike="noStrike" cap="none" dirty="0">
              <a:solidFill>
                <a:schemeClr val="dk1"/>
              </a:solidFill>
              <a:latin typeface="Calibri"/>
              <a:ea typeface="Arial"/>
              <a:cs typeface="Calibri"/>
              <a:sym typeface="Calibri"/>
            </a:endParaRPr>
          </a:p>
          <a:p>
            <a:pPr marL="450850" marR="0" lvl="0" indent="-11271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</a:pPr>
            <a:endParaRPr lang="en-GB"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7" name="Google Shape;107;p13"/>
          <p:cNvSpPr/>
          <p:nvPr/>
        </p:nvSpPr>
        <p:spPr>
          <a:xfrm>
            <a:off x="184875" y="12159495"/>
            <a:ext cx="573900" cy="11616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13"/>
          <p:cNvSpPr txBox="1"/>
          <p:nvPr/>
        </p:nvSpPr>
        <p:spPr>
          <a:xfrm rot="-5400000">
            <a:off x="-109000" y="12509195"/>
            <a:ext cx="1161600" cy="51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Synthesis</a:t>
            </a:r>
            <a:endParaRPr sz="20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9" name="Google Shape;109;p13"/>
          <p:cNvCxnSpPr>
            <a:stCxn id="93" idx="2"/>
            <a:endCxn id="95" idx="0"/>
          </p:cNvCxnSpPr>
          <p:nvPr/>
        </p:nvCxnSpPr>
        <p:spPr>
          <a:xfrm rot="-5400000" flipH="1">
            <a:off x="3400325" y="2427278"/>
            <a:ext cx="1446900" cy="611400"/>
          </a:xfrm>
          <a:prstGeom prst="bentConnector3">
            <a:avLst>
              <a:gd name="adj1" fmla="val 50000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0" name="Google Shape;110;p13"/>
          <p:cNvCxnSpPr>
            <a:stCxn id="94" idx="2"/>
            <a:endCxn id="95" idx="0"/>
          </p:cNvCxnSpPr>
          <p:nvPr/>
        </p:nvCxnSpPr>
        <p:spPr>
          <a:xfrm rot="5400000">
            <a:off x="6074280" y="364778"/>
            <a:ext cx="1446900" cy="4736400"/>
          </a:xfrm>
          <a:prstGeom prst="bentConnector3">
            <a:avLst>
              <a:gd name="adj1" fmla="val 50001"/>
            </a:avLst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1" name="Google Shape;111;p13"/>
          <p:cNvCxnSpPr>
            <a:stCxn id="95" idx="3"/>
            <a:endCxn id="102" idx="1"/>
          </p:cNvCxnSpPr>
          <p:nvPr/>
        </p:nvCxnSpPr>
        <p:spPr>
          <a:xfrm>
            <a:off x="6321723" y="3927462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2" name="Google Shape;112;p13"/>
          <p:cNvCxnSpPr>
            <a:stCxn id="98" idx="3"/>
            <a:endCxn id="103" idx="1"/>
          </p:cNvCxnSpPr>
          <p:nvPr/>
        </p:nvCxnSpPr>
        <p:spPr>
          <a:xfrm>
            <a:off x="6321723" y="5035825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3" name="Google Shape;113;p13"/>
          <p:cNvCxnSpPr>
            <a:stCxn id="99" idx="3"/>
            <a:endCxn id="104" idx="1"/>
          </p:cNvCxnSpPr>
          <p:nvPr/>
        </p:nvCxnSpPr>
        <p:spPr>
          <a:xfrm>
            <a:off x="6321723" y="6144189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4" name="Google Shape;114;p13"/>
          <p:cNvCxnSpPr>
            <a:stCxn id="100" idx="3"/>
            <a:endCxn id="105" idx="1"/>
          </p:cNvCxnSpPr>
          <p:nvPr/>
        </p:nvCxnSpPr>
        <p:spPr>
          <a:xfrm>
            <a:off x="6321723" y="7259063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5" name="Google Shape;115;p13"/>
          <p:cNvCxnSpPr>
            <a:stCxn id="101" idx="3"/>
          </p:cNvCxnSpPr>
          <p:nvPr/>
        </p:nvCxnSpPr>
        <p:spPr>
          <a:xfrm>
            <a:off x="6321723" y="8366129"/>
            <a:ext cx="3405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6" name="Google Shape;116;p13"/>
          <p:cNvCxnSpPr>
            <a:stCxn id="95" idx="2"/>
            <a:endCxn id="98" idx="0"/>
          </p:cNvCxnSpPr>
          <p:nvPr/>
        </p:nvCxnSpPr>
        <p:spPr>
          <a:xfrm>
            <a:off x="4429623" y="4398462"/>
            <a:ext cx="0" cy="166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7" name="Google Shape;117;p13"/>
          <p:cNvCxnSpPr>
            <a:stCxn id="98" idx="2"/>
            <a:endCxn id="99" idx="0"/>
          </p:cNvCxnSpPr>
          <p:nvPr/>
        </p:nvCxnSpPr>
        <p:spPr>
          <a:xfrm>
            <a:off x="4429623" y="5506825"/>
            <a:ext cx="0" cy="166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8" name="Google Shape;118;p13"/>
          <p:cNvCxnSpPr/>
          <p:nvPr/>
        </p:nvCxnSpPr>
        <p:spPr>
          <a:xfrm>
            <a:off x="4418422" y="6615299"/>
            <a:ext cx="0" cy="166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19" name="Google Shape;119;p13"/>
          <p:cNvCxnSpPr/>
          <p:nvPr/>
        </p:nvCxnSpPr>
        <p:spPr>
          <a:xfrm>
            <a:off x="4418488" y="7725396"/>
            <a:ext cx="0" cy="1662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cxnSp>
        <p:nvCxnSpPr>
          <p:cNvPr id="120" name="Google Shape;120;p13"/>
          <p:cNvCxnSpPr>
            <a:stCxn id="101" idx="2"/>
            <a:endCxn id="121" idx="0"/>
          </p:cNvCxnSpPr>
          <p:nvPr/>
        </p:nvCxnSpPr>
        <p:spPr>
          <a:xfrm>
            <a:off x="4429623" y="8837129"/>
            <a:ext cx="0" cy="20055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2" name="Google Shape;122;p13"/>
          <p:cNvSpPr txBox="1"/>
          <p:nvPr/>
        </p:nvSpPr>
        <p:spPr>
          <a:xfrm rot="-5400000">
            <a:off x="9804677" y="5423436"/>
            <a:ext cx="18714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May be combined</a:t>
            </a:r>
            <a:endParaRPr sz="1800" b="0" i="0" u="none" strike="noStrike" cap="none" dirty="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3"/>
          <p:cNvSpPr/>
          <p:nvPr/>
        </p:nvSpPr>
        <p:spPr>
          <a:xfrm>
            <a:off x="2526273" y="12287819"/>
            <a:ext cx="3784200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Studies included in the systematic map database and narrative synthesis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75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3"/>
          <p:cNvSpPr/>
          <p:nvPr/>
        </p:nvSpPr>
        <p:spPr>
          <a:xfrm>
            <a:off x="1071250" y="9323062"/>
            <a:ext cx="2746975" cy="942000"/>
          </a:xfrm>
          <a:prstGeom prst="rect">
            <a:avLst/>
          </a:prstGeom>
          <a:noFill/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Pre-screened articles from other sources (n = 0)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5" name="Google Shape;125;p13"/>
          <p:cNvCxnSpPr>
            <a:cxnSpLocks/>
            <a:stCxn id="124" idx="3"/>
          </p:cNvCxnSpPr>
          <p:nvPr/>
        </p:nvCxnSpPr>
        <p:spPr>
          <a:xfrm>
            <a:off x="3818225" y="9794062"/>
            <a:ext cx="6174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6" name="Google Shape;126;p13"/>
          <p:cNvSpPr txBox="1"/>
          <p:nvPr/>
        </p:nvSpPr>
        <p:spPr>
          <a:xfrm>
            <a:off x="758821" y="234196"/>
            <a:ext cx="5799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ROSES Flow Diagram for Systematic Maps. Version 1.0</a:t>
            </a:r>
            <a:endParaRPr sz="1800" b="1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3"/>
          <p:cNvSpPr/>
          <p:nvPr/>
        </p:nvSpPr>
        <p:spPr>
          <a:xfrm>
            <a:off x="2537523" y="10842715"/>
            <a:ext cx="3784200" cy="942000"/>
          </a:xfrm>
          <a:prstGeom prst="rect">
            <a:avLst/>
          </a:prstGeom>
          <a:solidFill>
            <a:schemeClr val="lt1"/>
          </a:solidFill>
          <a:ln w="12700" cap="flat" cmpd="sng">
            <a:solidFill>
              <a:srgbClr val="31538F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Articles / Studies included after full text screening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(n = </a:t>
            </a:r>
            <a:r>
              <a:rPr lang="en-GB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75</a:t>
            </a:r>
            <a:r>
              <a:rPr lang="en-GB"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/ n = 75)</a:t>
            </a: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7" name="Google Shape;127;p13"/>
          <p:cNvCxnSpPr>
            <a:stCxn id="121" idx="2"/>
            <a:endCxn id="123" idx="0"/>
          </p:cNvCxnSpPr>
          <p:nvPr/>
        </p:nvCxnSpPr>
        <p:spPr>
          <a:xfrm flipH="1">
            <a:off x="4418523" y="11784715"/>
            <a:ext cx="11100" cy="50310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8" name="Google Shape;128;p13"/>
          <p:cNvSpPr txBox="1"/>
          <p:nvPr/>
        </p:nvSpPr>
        <p:spPr>
          <a:xfrm>
            <a:off x="212897" y="10841133"/>
            <a:ext cx="12963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Articles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cap="none">
                <a:solidFill>
                  <a:srgbClr val="BFBFBF"/>
                </a:solidFill>
                <a:latin typeface="Calibri"/>
                <a:ea typeface="Calibri"/>
                <a:cs typeface="Calibri"/>
                <a:sym typeface="Calibri"/>
              </a:rPr>
              <a:t>Studies</a:t>
            </a:r>
            <a:endParaRPr sz="2000" b="0" i="0" u="none" strike="noStrike" cap="none">
              <a:solidFill>
                <a:srgbClr val="BFBFB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</Words>
  <Application>Microsoft Office PowerPoint</Application>
  <PresentationFormat>Benutzerdefiniert</PresentationFormat>
  <Paragraphs>44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Annabe Marquardt</dc:creator>
  <cp:lastModifiedBy>a.marquardt@student.maastrichtuniversity.nl</cp:lastModifiedBy>
  <cp:revision>10</cp:revision>
  <dcterms:modified xsi:type="dcterms:W3CDTF">2024-01-29T23:45:05Z</dcterms:modified>
</cp:coreProperties>
</file>